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8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A6C"/>
    <a:srgbClr val="DDFFDD"/>
    <a:srgbClr val="00FF99"/>
    <a:srgbClr val="003300"/>
    <a:srgbClr val="C1FFC1"/>
    <a:srgbClr val="9B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r">
              <a:defRPr sz="2800"/>
            </a:pPr>
            <a:r>
              <a:rPr lang="ru-RU" sz="2800" b="1" cap="none" spc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1.Болел</a:t>
            </a:r>
            <a:r>
              <a:rPr lang="ru-RU" sz="28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ли Ваш ребенок в последние полгода?</a:t>
            </a:r>
            <a:endParaRPr lang="ru-RU" sz="2800" b="1" cap="none" spc="0" dirty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0.1366510399553714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08794058343398E-2"/>
          <c:y val="0.11889143329016508"/>
          <c:w val="0.84400477370126725"/>
          <c:h val="0.808090974966297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1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Bookman Old Style" pitchFamily="18" charset="0"/>
                      </a:rPr>
                      <a:t>89</a:t>
                    </a:r>
                    <a:r>
                      <a:rPr lang="ru-RU" sz="1600">
                        <a:latin typeface="Bookman Old Style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>
                        <a:latin typeface="Bookman Old Style" pitchFamily="18" charset="0"/>
                      </a:rPr>
                      <a:t>11%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93376"/>
        <c:axId val="76002368"/>
        <c:axId val="0"/>
      </c:bar3DChart>
      <c:catAx>
        <c:axId val="338933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76002368"/>
        <c:crosses val="autoZero"/>
        <c:auto val="1"/>
        <c:lblAlgn val="ctr"/>
        <c:lblOffset val="100"/>
        <c:noMultiLvlLbl val="0"/>
      </c:catAx>
      <c:valAx>
        <c:axId val="76002368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338933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Bookman Old Style" pitchFamily="18" charset="0"/>
              <a:cs typeface="FrankRuehl" pitchFamily="34" charset="-79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9.Уважает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ли ребенок окружающих его людей и не спорит по пустякам?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7461477710206111"/>
          <c:y val="0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359908136482945E-2"/>
          <c:y val="5.0962379702537183E-2"/>
          <c:w val="0.63001385243511232"/>
          <c:h val="0.842430633670791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379E-3"/>
                  <c:y val="0.1944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632490109794507E-2"/>
                  <c:y val="-4.70741813001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20</c:v>
                </c:pt>
                <c:pt idx="1">
                  <c:v>0.42599999999999999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иногда спорит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149601735072915E-3"/>
                  <c:y val="0.366427913238398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950416137337402E-2"/>
                  <c:y val="-4.1575936007110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27</c:v>
                </c:pt>
                <c:pt idx="1">
                  <c:v>0.57399999999999995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653376"/>
        <c:axId val="98261184"/>
        <c:axId val="0"/>
      </c:bar3DChart>
      <c:catAx>
        <c:axId val="476533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98261184"/>
        <c:crosses val="autoZero"/>
        <c:auto val="1"/>
        <c:lblAlgn val="ctr"/>
        <c:lblOffset val="100"/>
        <c:noMultiLvlLbl val="0"/>
      </c:catAx>
      <c:valAx>
        <c:axId val="9826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6533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10.Регулярно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с ним проводите закаливание?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22628294923752434"/>
          <c:y val="1.224725030552160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547619047619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156596127000379E-3"/>
                  <c:y val="-6.3492019405251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14</c:v>
                </c:pt>
                <c:pt idx="1">
                  <c:v>0.29799999999999999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437781360066642E-17"/>
                  <c:y val="0.31746031746031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306236505122621E-2"/>
                  <c:y val="-7.681816217951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31</c:v>
                </c:pt>
                <c:pt idx="1">
                  <c:v>0.65900000000000003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ответили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2E-2"/>
                  <c:y val="-3.174603174603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767349521550752E-2"/>
                  <c:y val="-2.3809545852929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2</c:v>
                </c:pt>
                <c:pt idx="1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655936"/>
        <c:axId val="99172928"/>
        <c:axId val="0"/>
      </c:bar3DChart>
      <c:catAx>
        <c:axId val="476559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99172928"/>
        <c:crosses val="autoZero"/>
        <c:auto val="1"/>
        <c:lblAlgn val="ctr"/>
        <c:lblOffset val="100"/>
        <c:noMultiLvlLbl val="0"/>
      </c:catAx>
      <c:valAx>
        <c:axId val="99172928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6559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11.Всегда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ли одеваете его по погоде?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4134208785061247"/>
          <c:y val="7.998142325271351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89537766112568E-2"/>
          <c:y val="5.0962379702537183E-2"/>
          <c:w val="0.82212507290755321"/>
          <c:h val="0.853594550681164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22619047619047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51</c:v>
                </c:pt>
                <c:pt idx="1">
                  <c:v>0.97899999999999998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9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2"/>
                  <c:y val="-4.7619047619047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654400"/>
        <c:axId val="99175232"/>
        <c:axId val="0"/>
      </c:bar3DChart>
      <c:catAx>
        <c:axId val="476544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99175232"/>
        <c:crosses val="autoZero"/>
        <c:auto val="1"/>
        <c:lblAlgn val="ctr"/>
        <c:lblOffset val="100"/>
        <c:noMultiLvlLbl val="0"/>
      </c:catAx>
      <c:valAx>
        <c:axId val="99175232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654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6.1345840800296992E-3"/>
                  <c:y val="-0.11147246265566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14</c:v>
                </c:pt>
                <c:pt idx="1">
                  <c:v>0.29799999999999999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3883674760775431E-2"/>
                  <c:y val="-2.1965835866721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26</c:v>
                </c:pt>
                <c:pt idx="1">
                  <c:v>0.55400000000000005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планируем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0782400989262122E-2"/>
                  <c:y val="-0.103536160123622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4</c:v>
                </c:pt>
                <c:pt idx="1">
                  <c:v>8.5000000000000006E-2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дома(спорт.игры)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3792332252938078E-2"/>
                  <c:y val="5.89217990930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Лист1!$E$2:$E$3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занимались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0657318268984599E-2"/>
                  <c:y val="-5.1627470685075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Лист1!$F$2:$F$3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ответили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14907932934987911"/>
                  <c:y val="-0.1059418271707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Лист1!$G$2:$G$3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835968"/>
        <c:axId val="99177536"/>
        <c:axId val="0"/>
      </c:bar3DChart>
      <c:catAx>
        <c:axId val="9883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99177536"/>
        <c:crosses val="autoZero"/>
        <c:auto val="1"/>
        <c:lblAlgn val="ctr"/>
        <c:lblOffset val="100"/>
        <c:noMultiLvlLbl val="0"/>
      </c:catAx>
      <c:valAx>
        <c:axId val="99177536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988359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13.У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ребенка есть книги о здоровье и здоровом образе жизни?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441E-3"/>
                  <c:y val="0.1785714285714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698939581426378E-3"/>
                  <c:y val="-6.40552990765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34</c:v>
                </c:pt>
                <c:pt idx="1">
                  <c:v>0.72399999999999998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7722E-3"/>
                  <c:y val="0.13095238095238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392559830516915E-2"/>
                  <c:y val="-3.940090993905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12</c:v>
                </c:pt>
                <c:pt idx="1">
                  <c:v>0.255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ответили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843446513605771E-2"/>
                  <c:y val="4.2498624650808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942464"/>
        <c:axId val="99179840"/>
        <c:axId val="0"/>
      </c:bar3DChart>
      <c:catAx>
        <c:axId val="9894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99179840"/>
        <c:crosses val="autoZero"/>
        <c:auto val="1"/>
        <c:lblAlgn val="ctr"/>
        <c:lblOffset val="100"/>
        <c:noMultiLvlLbl val="0"/>
      </c:catAx>
      <c:valAx>
        <c:axId val="99179840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98942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ru-RU" sz="3200" b="1" cap="none" spc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Если</a:t>
            </a:r>
            <a:r>
              <a:rPr lang="ru-RU" sz="32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болел, </a:t>
            </a:r>
            <a:endParaRPr lang="ru-RU" sz="3200" b="1" cap="none" spc="0" baseline="0" dirty="0" smtClean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defRPr sz="3200"/>
            </a:pPr>
            <a:r>
              <a:rPr lang="ru-RU" sz="3200" b="1" cap="none" spc="0" baseline="0" dirty="0" smtClean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перечислите </a:t>
            </a:r>
            <a:r>
              <a:rPr lang="ru-RU" sz="32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заболевания</a:t>
            </a:r>
            <a:endParaRPr lang="ru-RU" sz="3200" b="1" cap="none" spc="0" dirty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0.21805276996513062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ОРВИ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65188663247943E-2"/>
                  <c:y val="-8.7095946815238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70990552706619E-3"/>
                  <c:y val="-1.3064392022285589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66,7</a:t>
                    </a:r>
                    <a:r>
                      <a:rPr lang="ru-RU" sz="18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ОРЗ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65188663247887E-2"/>
                  <c:y val="-1.524179069266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2"/>
                  <c:y val="-1.9596588033428383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66,7</a:t>
                    </a:r>
                    <a:r>
                      <a:rPr lang="ru-RU" sz="18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</c:v>
                </c:pt>
                <c:pt idx="1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847782994871915E-2"/>
                  <c:y val="-2.1773986703810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753584884330479E-2"/>
                  <c:y val="-1.0886993351904658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33,3</a:t>
                    </a:r>
                    <a:r>
                      <a:rPr lang="ru-RU" sz="18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</c:v>
                </c:pt>
                <c:pt idx="1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90304"/>
        <c:axId val="35627008"/>
        <c:axId val="0"/>
      </c:bar3DChart>
      <c:catAx>
        <c:axId val="338903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27008"/>
        <c:crosses val="autoZero"/>
        <c:auto val="1"/>
        <c:lblAlgn val="ctr"/>
        <c:lblOffset val="100"/>
        <c:noMultiLvlLbl val="0"/>
      </c:catAx>
      <c:valAx>
        <c:axId val="35627008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90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ru-RU" sz="28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2.Сколько</a:t>
            </a:r>
            <a:r>
              <a:rPr lang="ru-RU" sz="28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дней болел Ваш ребенок?</a:t>
            </a:r>
            <a:endParaRPr lang="ru-RU" sz="28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2 н.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36460200074387E-2"/>
                  <c:y val="-7.69857065001605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403752240089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Bookman Old Style" pitchFamily="18" charset="0"/>
                      </a:rPr>
                      <a:t>88,1</a:t>
                    </a:r>
                    <a:r>
                      <a:rPr lang="ru-RU" sz="2000">
                        <a:latin typeface="Bookman Old Style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88.1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более 2н.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70106220081772E-2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740212440163654E-2"/>
                  <c:y val="-2.0996344321530412E-3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Bookman Old Style" pitchFamily="18" charset="0"/>
                      </a:rPr>
                      <a:t>9,5</a:t>
                    </a:r>
                    <a:r>
                      <a:rPr lang="ru-RU" sz="2000">
                        <a:latin typeface="Bookman Old Style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355221400520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206566420156103E-2"/>
                  <c:y val="-2.0996344321531951E-3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Bookman Old Style" pitchFamily="18" charset="0"/>
                      </a:rPr>
                      <a:t>2,38</a:t>
                    </a:r>
                    <a:r>
                      <a:rPr lang="ru-RU" sz="2000">
                        <a:latin typeface="Bookman Old Style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2.38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52000"/>
        <c:axId val="76001216"/>
        <c:axId val="0"/>
      </c:bar3DChart>
      <c:catAx>
        <c:axId val="475520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76001216"/>
        <c:crosses val="autoZero"/>
        <c:auto val="1"/>
        <c:lblAlgn val="ctr"/>
        <c:lblOffset val="100"/>
        <c:noMultiLvlLbl val="0"/>
      </c:catAx>
      <c:valAx>
        <c:axId val="76001216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552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Bookman Old Style" pitchFamily="18" charset="0"/>
              </a:defRPr>
            </a:pPr>
            <a:r>
              <a:rPr lang="ru-RU" sz="28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3.Что</a:t>
            </a:r>
            <a:r>
              <a:rPr lang="ru-RU" sz="28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было причиной его болезни?</a:t>
            </a:r>
            <a:endParaRPr lang="ru-RU" sz="28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вирус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511E-3"/>
                  <c:y val="0.16269841269841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2592592591737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19</c:v>
                </c:pt>
                <c:pt idx="1">
                  <c:v>0.45300000000000001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простуда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294E-3"/>
                  <c:y val="0.27777777777777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97716238156717E-2"/>
                  <c:y val="-0.12314388439598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20</c:v>
                </c:pt>
                <c:pt idx="1">
                  <c:v>0.47599999999999998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не знаю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3.1746031746031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0638116232698E-2"/>
                  <c:y val="4.2268611278184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2.38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 ответа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032E-2"/>
                  <c:y val="-2.3809523809523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981481481481399E-2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Лист1!$E$2:$E$3</c:f>
              <c:numCache>
                <c:formatCode>0.00%</c:formatCode>
                <c:ptCount val="2"/>
                <c:pt idx="0" formatCode="General">
                  <c:v>2</c:v>
                </c:pt>
                <c:pt idx="1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026176"/>
        <c:axId val="89326144"/>
        <c:axId val="0"/>
      </c:bar3DChart>
      <c:catAx>
        <c:axId val="470261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89326144"/>
        <c:crosses val="autoZero"/>
        <c:auto val="1"/>
        <c:lblAlgn val="ctr"/>
        <c:lblOffset val="100"/>
        <c:noMultiLvlLbl val="0"/>
      </c:catAx>
      <c:valAx>
        <c:axId val="89326144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026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r">
              <a:defRPr sz="2800">
                <a:latin typeface="Bookman Old Style" pitchFamily="18" charset="0"/>
              </a:defRPr>
            </a:pPr>
            <a:r>
              <a:rPr lang="ru-RU" sz="2800" b="1" cap="none" spc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4.У</a:t>
            </a:r>
            <a:r>
              <a:rPr lang="ru-RU" sz="28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ребенка есть постоянный режим дня?</a:t>
            </a:r>
            <a:endParaRPr lang="ru-RU" sz="2800" b="1" cap="none" spc="0" dirty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153355570137066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99033974919802E-2"/>
          <c:y val="5.5962379702537181E-2"/>
          <c:w val="0.72920056867891514"/>
          <c:h val="0.856531058617672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0.15476159230096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875562720133283E-17"/>
                  <c:y val="0.14285714285714285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Bookman Old Style" pitchFamily="18" charset="0"/>
                      </a:rPr>
                      <a:t>70,2</a:t>
                    </a:r>
                    <a:r>
                      <a:rPr lang="ru-RU" sz="2000">
                        <a:latin typeface="Bookman Old Style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нет,не всегда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7722E-3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7301E-3"/>
                  <c:y val="0.13095238095238096"/>
                </c:manualLayout>
              </c:layout>
              <c:tx>
                <c:rich>
                  <a:bodyPr/>
                  <a:lstStyle/>
                  <a:p>
                    <a:r>
                      <a:rPr lang="ru-RU" sz="2000">
                        <a:latin typeface="Bookman Old Style" pitchFamily="18" charset="0"/>
                      </a:rPr>
                      <a:t>29,8%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</c:v>
                </c:pt>
                <c:pt idx="1">
                  <c:v>39.799999999999997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028224"/>
        <c:axId val="89328448"/>
        <c:axId val="0"/>
      </c:bar3DChart>
      <c:catAx>
        <c:axId val="470282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89328448"/>
        <c:crosses val="autoZero"/>
        <c:auto val="1"/>
        <c:lblAlgn val="ctr"/>
        <c:lblOffset val="100"/>
        <c:noMultiLvlLbl val="0"/>
      </c:catAx>
      <c:valAx>
        <c:axId val="89328448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028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5.Ежедневно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ли Ваш ребенок выполняет утреннюю гимнастику? 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14279894826495E-2"/>
          <c:y val="0.14421129133799951"/>
          <c:w val="0.6476636611526595"/>
          <c:h val="0.758011455517288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148148148148147E-3"/>
                  <c:y val="0.17857142857142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753463065507342E-2"/>
                  <c:y val="-1.959674233727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 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General">
                  <c:v>32</c:v>
                </c:pt>
                <c:pt idx="1">
                  <c:v>0.68100000000000005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нет,не всегда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1904761904761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011252161065926E-2"/>
                  <c:y val="-1.5628356108580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 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15</c:v>
                </c:pt>
                <c:pt idx="1">
                  <c:v>0.31900000000000001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027712"/>
        <c:axId val="89330752"/>
        <c:axId val="0"/>
      </c:bar3DChart>
      <c:catAx>
        <c:axId val="4702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rgbClr val="9BBB59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ysClr val="windowText" lastClr="000000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89330752"/>
        <c:crosses val="autoZero"/>
        <c:auto val="1"/>
        <c:lblAlgn val="ctr"/>
        <c:lblOffset val="100"/>
        <c:noMultiLvlLbl val="0"/>
      </c:catAx>
      <c:valAx>
        <c:axId val="89330752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rgbClr val="9BBB59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rgbClr val="9BBB59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ysClr val="windowText" lastClr="000000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027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6.Ежедневно</a:t>
            </a:r>
            <a:r>
              <a:rPr lang="ru-RU" sz="2400" b="1" cap="none" spc="0" baseline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ли он чистит зубы?</a:t>
            </a:r>
            <a:endParaRPr lang="ru-RU" sz="2400" b="1" cap="none" spc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024E-3"/>
                  <c:y val="0.17857142857142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0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38</c:v>
                </c:pt>
                <c:pt idx="1">
                  <c:v>0.80900000000000005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073E-2"/>
                  <c:y val="8.730158730158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2222222222224E-2"/>
                  <c:y val="-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проценты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9</c:v>
                </c:pt>
                <c:pt idx="1">
                  <c:v>0.191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035392"/>
        <c:axId val="89333056"/>
        <c:axId val="0"/>
      </c:bar3DChart>
      <c:catAx>
        <c:axId val="470353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89333056"/>
        <c:crosses val="autoZero"/>
        <c:auto val="1"/>
        <c:lblAlgn val="ctr"/>
        <c:lblOffset val="100"/>
        <c:noMultiLvlLbl val="0"/>
      </c:catAx>
      <c:valAx>
        <c:axId val="89333056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askerville Old Face" pitchFamily="18" charset="0"/>
                <a:ea typeface="+mn-ea"/>
                <a:cs typeface="+mn-cs"/>
              </a:defRPr>
            </a:pPr>
            <a:endParaRPr lang="ru-RU"/>
          </a:p>
        </c:txPr>
        <c:crossAx val="470353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7.Сколько времени проводит ребенок на свежем воздухе?</a:t>
            </a:r>
          </a:p>
        </c:rich>
      </c:tx>
      <c:layout>
        <c:manualLayout>
          <c:xMode val="edge"/>
          <c:yMode val="edge"/>
          <c:x val="0.17387711231319125"/>
          <c:y val="1.0254028622142759E-2"/>
        </c:manualLayout>
      </c:layout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28317783806438"/>
          <c:y val="2.5272464210671728E-2"/>
          <c:w val="0.47696194225721783"/>
          <c:h val="0.8405158730158730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2-х часов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83824402652579E-2"/>
                  <c:y val="6.1524171732856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36</c:v>
                </c:pt>
                <c:pt idx="1">
                  <c:v>0.76600000000000001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менее 2-х часов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245099203536772E-2"/>
                  <c:y val="-1.230483434657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9</c:v>
                </c:pt>
                <c:pt idx="1">
                  <c:v>0.191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ответили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24674269908708E-2"/>
                  <c:y val="-8.2032228977142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2</c:v>
                </c:pt>
                <c:pt idx="1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04864"/>
        <c:axId val="98256576"/>
        <c:axId val="38438784"/>
      </c:bar3DChart>
      <c:catAx>
        <c:axId val="4720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98256576"/>
        <c:crosses val="autoZero"/>
        <c:auto val="1"/>
        <c:lblAlgn val="ctr"/>
        <c:lblOffset val="100"/>
        <c:noMultiLvlLbl val="0"/>
      </c:catAx>
      <c:valAx>
        <c:axId val="9825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47204864"/>
        <c:crosses val="autoZero"/>
        <c:crossBetween val="between"/>
      </c:valAx>
      <c:serAx>
        <c:axId val="38438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9825657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Bookman Old Style" pitchFamily="18" charset="0"/>
              </a:defRPr>
            </a:pPr>
            <a:r>
              <a:rPr lang="ru-RU" sz="2400" b="1" cap="none" spc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8.Употребляет</a:t>
            </a:r>
            <a:r>
              <a:rPr lang="ru-RU" sz="24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 ли фрукты, овощи</a:t>
            </a:r>
            <a:r>
              <a:rPr lang="ru-RU" sz="2400" b="1" cap="none" spc="0" baseline="0" dirty="0" smtClean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? Сколько </a:t>
            </a:r>
            <a:r>
              <a:rPr lang="ru-RU" sz="2400" b="1" cap="none" spc="0" baseline="0" dirty="0">
                <a:ln w="527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раз в день? </a:t>
            </a:r>
            <a:endParaRPr lang="ru-RU" sz="2400" b="1" cap="none" spc="0" dirty="0">
              <a:ln w="527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20559413417666234"/>
          <c:y val="1.216339946902451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78363132065785E-2"/>
          <c:y val="0.14918409448758568"/>
          <c:w val="0.78006813898072624"/>
          <c:h val="0.778109264998652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часто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444444444444441E-3"/>
                  <c:y val="-1.984126984126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General">
                  <c:v>19</c:v>
                </c:pt>
                <c:pt idx="1">
                  <c:v>0.40500000000000003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редко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3.5714285714285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351709963260789E-2"/>
                  <c:y val="-5.8186223242117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27</c:v>
                </c:pt>
                <c:pt idx="1">
                  <c:v>0.57399999999999995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ответили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5869E-3"/>
                  <c:y val="-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611111111111112E-2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чел.</c:v>
                </c:pt>
                <c:pt idx="1">
                  <c:v>проц-ты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1</c:v>
                </c:pt>
                <c:pt idx="1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05888"/>
        <c:axId val="98258880"/>
        <c:axId val="0"/>
      </c:bar3DChart>
      <c:catAx>
        <c:axId val="47205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Bookman Old Style" pitchFamily="18" charset="0"/>
              </a:defRPr>
            </a:pPr>
            <a:endParaRPr lang="ru-RU"/>
          </a:p>
        </c:txPr>
        <c:crossAx val="98258880"/>
        <c:crosses val="autoZero"/>
        <c:auto val="1"/>
        <c:lblAlgn val="ctr"/>
        <c:lblOffset val="100"/>
        <c:noMultiLvlLbl val="0"/>
      </c:catAx>
      <c:valAx>
        <c:axId val="98258880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chemeClr val="accent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accent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 sz="20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pPr>
            <a:endParaRPr lang="ru-RU"/>
          </a:p>
        </c:txPr>
        <c:crossAx val="472058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334534-510A-4596-ADA9-5DF9099D4DC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494968-0434-41DB-A447-59F9D74E4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96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a_e2d893b5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42875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BCB6-C42B-4318-955C-CD289A4A877D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63" y="650081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48609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4F87E-C4B4-4346-8237-0D3B089C83C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78CDB-6C5F-4588-994D-5E2763849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96739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2E96-2EFA-4FA0-8780-F7F688BCCC3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55FB-F311-4150-A349-0952C20F3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3066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CAE2-7683-4BCD-B09A-14A20920DAC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41070-2988-4429-80C7-E4AFE9F59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11317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4193-521D-4E30-BA55-9CE426904EE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F9D1-F1F9-47A7-BCC1-50928F288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83310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30B0-EF68-4A60-B66F-2B15AC12FBD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52B4-CE2E-46C2-8799-57F4FDD3F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99108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7DF68-9CF6-4CCE-A7D2-07D43850F54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E6C22-64E8-4942-8CA5-12986624F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890350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2FAE-DC6C-45E6-A787-9FC75E99AC8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546F-BA04-4646-BD83-CDF1E0FD6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35688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CD0C-D49C-47AE-96A7-677683A776F5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7A26-3F30-4872-B58C-605B0D54D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7793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BE93-D5DA-4475-86A7-19D0E60473A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FD0C-8330-45E7-B48D-5E6650053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33274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669-66A3-4D17-A1D5-5D15D0C2A3B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A544-4A4D-4865-8662-852610E0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05843"/>
      </p:ext>
    </p:extLst>
  </p:cSld>
  <p:clrMapOvr>
    <a:masterClrMapping/>
  </p:clrMapOvr>
  <p:transition spd="slow">
    <p:cover dir="d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428596" y="285728"/>
            <a:ext cx="8358246" cy="6286544"/>
          </a:xfrm>
          <a:prstGeom prst="roundRect">
            <a:avLst/>
          </a:prstGeom>
          <a:solidFill>
            <a:srgbClr val="C1FFC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61031C-AD61-4BC2-9239-C504F8578309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4343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  <p:pic>
        <p:nvPicPr>
          <p:cNvPr id="1034" name="Рисунок 9" descr="1263974281_6.jp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357813"/>
            <a:ext cx="1520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cover dir="d"/>
    <p:sndAc>
      <p:stSnd>
        <p:snd r:embed="rId13" name="click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39552" y="1988840"/>
            <a:ext cx="7920880" cy="3096344"/>
          </a:xfrm>
          <a:prstGeom prst="horizontalScroll">
            <a:avLst/>
          </a:prstGeom>
          <a:solidFill>
            <a:srgbClr val="DDFFD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Анкетирование по теме: </a:t>
            </a:r>
          </a:p>
          <a:p>
            <a:pPr algn="ctr"/>
            <a:r>
              <a:rPr lang="ru-RU" sz="3200" b="1" dirty="0" smtClean="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«Отношение родителей к здоровью и здоровому образу жизни своего ребенка.»</a:t>
            </a:r>
          </a:p>
          <a:p>
            <a:pPr algn="ctr"/>
            <a:r>
              <a:rPr lang="ru-RU" sz="3200" b="1" dirty="0" smtClean="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(итоги)</a:t>
            </a:r>
            <a:endParaRPr lang="ru-RU" sz="2000" dirty="0">
              <a:solidFill>
                <a:srgbClr val="295F7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corowina.ucoz.com</a:t>
            </a:r>
            <a:endParaRPr lang="ru-RU" sz="1200"/>
          </a:p>
        </p:txBody>
      </p:sp>
    </p:spTree>
  </p:cSld>
  <p:clrMapOvr>
    <a:masterClrMapping/>
  </p:clrMapOvr>
  <p:transition spd="slow">
    <p:cover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56337067"/>
              </p:ext>
            </p:extLst>
          </p:nvPr>
        </p:nvGraphicFramePr>
        <p:xfrm>
          <a:off x="539552" y="548680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90684198"/>
              </p:ext>
            </p:extLst>
          </p:nvPr>
        </p:nvGraphicFramePr>
        <p:xfrm>
          <a:off x="467544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483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46672063"/>
              </p:ext>
            </p:extLst>
          </p:nvPr>
        </p:nvGraphicFramePr>
        <p:xfrm>
          <a:off x="467544" y="332656"/>
          <a:ext cx="820891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569946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52487159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7762213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73200072"/>
              </p:ext>
            </p:extLst>
          </p:nvPr>
        </p:nvGraphicFramePr>
        <p:xfrm>
          <a:off x="467544" y="260648"/>
          <a:ext cx="820891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6426900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37526403"/>
              </p:ext>
            </p:extLst>
          </p:nvPr>
        </p:nvGraphicFramePr>
        <p:xfrm>
          <a:off x="467544" y="332656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0826699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31999757"/>
              </p:ext>
            </p:extLst>
          </p:nvPr>
        </p:nvGraphicFramePr>
        <p:xfrm>
          <a:off x="467544" y="332656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9787751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68773476"/>
              </p:ext>
            </p:extLst>
          </p:nvPr>
        </p:nvGraphicFramePr>
        <p:xfrm>
          <a:off x="395536" y="332656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3491500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48875474"/>
              </p:ext>
            </p:extLst>
          </p:nvPr>
        </p:nvGraphicFramePr>
        <p:xfrm>
          <a:off x="467544" y="476672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757141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01329399"/>
              </p:ext>
            </p:extLst>
          </p:nvPr>
        </p:nvGraphicFramePr>
        <p:xfrm>
          <a:off x="539552" y="188640"/>
          <a:ext cx="828092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8549358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corowina.ucoz.com</a:t>
            </a:r>
            <a:endParaRPr lang="ru-RU" sz="1200"/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338138"/>
            <a:ext cx="8713787" cy="5630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Здоровье человека – это очень сложный феномен общечеловеческого и индивидуального бытия. Сегодня нет сомнений, что оно комплексно, ибо зависит от взаимодействия множества сложных факторов физического и психического, социального и индивидуального порядка, а нередко и философского свойства. </a:t>
            </a:r>
            <a:endParaRPr lang="ru-RU" sz="1600">
              <a:solidFill>
                <a:srgbClr val="295F71"/>
              </a:solidFill>
              <a:latin typeface="Book Antiqua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      Здоровье - «динамическое состояние (процесс) сохранения и развития биологических, физиологических и психических функций, оптимальной трудоспособности и социальной активности при максимальной продолжительности жизни». </a:t>
            </a:r>
            <a:endParaRPr lang="ru-RU" sz="1600">
              <a:solidFill>
                <a:srgbClr val="295F71"/>
              </a:solidFill>
              <a:latin typeface="Book Antiqua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     Здоровье представляет состояние полного физического, духовного и социального благополучия, а не только отсутствие </a:t>
            </a:r>
            <a:r>
              <a:rPr lang="ru-RU" sz="2400">
                <a:solidFill>
                  <a:srgbClr val="2E4A6C"/>
                </a:solidFill>
                <a:latin typeface="Book Antiqua" pitchFamily="18" charset="0"/>
                <a:cs typeface="Times New Roman" pitchFamily="18" charset="0"/>
              </a:rPr>
              <a:t>заболеваний и дефектов развития.</a:t>
            </a:r>
            <a:endParaRPr lang="ru-RU" sz="1600">
              <a:solidFill>
                <a:srgbClr val="2E4A6C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10239533"/>
              </p:ext>
            </p:extLst>
          </p:nvPr>
        </p:nvGraphicFramePr>
        <p:xfrm>
          <a:off x="539552" y="260648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6079687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06489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Calibri"/>
                <a:cs typeface="Times New Roman"/>
              </a:rPr>
              <a:t>12.Занимается ли ребенок в спортивной секции, танцами или другими видами двигательной активности не менее 1 часа в день(помимо занятий физкультурой в д/с)?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24161074"/>
              </p:ext>
            </p:extLst>
          </p:nvPr>
        </p:nvGraphicFramePr>
        <p:xfrm>
          <a:off x="395536" y="260648"/>
          <a:ext cx="828092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153538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86930596"/>
              </p:ext>
            </p:extLst>
          </p:nvPr>
        </p:nvGraphicFramePr>
        <p:xfrm>
          <a:off x="467544" y="404664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3768968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848872" cy="5635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Выводы: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таким образом,  мы видим что, большинство родителей не равнодушны к вопросам здоровья своих детей, занимаются вопросами здоровья в семье, но для этого им нужна помощь детского сада. Наиболее приемлемой процедурой закаливания считают прогулку в любое время года, читают литературу о ЗОЖ меньше половины опрошенных, зарядкой  занимаются лишь немногие, вопросы закаливания интересуют лишь половину респондентов и как итог в половине опрошенных семей дети болеет часто.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0910612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272808" cy="303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Рекомендации родителям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:  включать в рацион детей больше овоще, фруктов, кисломолочных продуктов, обращать внимание на калорийность продуктов, беседы с детьми о пользе витаминов, заниматься совместно с детьми зарядкой по утрам.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56992"/>
            <a:ext cx="830220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Рекомендации воспитателям: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выставить в родительский уголок папки раздвижки о правильном и здоровом питании, провести консультации для родителей о рационе детей, обновить картотеку спортивных игр, изготовить буклеты для родителей о витаминах.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739427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3448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Задача укрепления здоровья воспитанников остается одной из главных задач педагогического коллектива, надеемся на тесное сотрудничество с родительской общественностью в решении ее. 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2645731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corowina.ucoz.com</a:t>
            </a:r>
            <a:endParaRPr lang="ru-RU" sz="1200"/>
          </a:p>
        </p:txBody>
      </p:sp>
      <p:sp>
        <p:nvSpPr>
          <p:cNvPr id="2" name="Прямоугольник 1"/>
          <p:cNvSpPr/>
          <p:nvPr/>
        </p:nvSpPr>
        <p:spPr>
          <a:xfrm>
            <a:off x="468313" y="549275"/>
            <a:ext cx="820737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Образ жизни - совокупность конкретных форм жизнедеятельности людей во всех сферах общественной жизни. </a:t>
            </a:r>
          </a:p>
          <a:p>
            <a:pPr algn="ctr"/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    Здоровый образ жизни - способ и организация физической, социальной и духовной жизнедеятельности людей, обеспечивающих их действенное развитие, работоспособность и активное долголетие. Это социально и исторически определенное представление на предмет здоровья, а также средства и методы его интеграции в практическую жизнедеятельность. </a:t>
            </a:r>
            <a:b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   Укрепление здоровья - система индивидуальных и общественных мероприятий, направленных на совершенствование здорового образа</a:t>
            </a:r>
          </a:p>
          <a:p>
            <a:pPr algn="ctr"/>
            <a:r>
              <a:rPr lang="ru-RU" sz="24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 жизни человека и социума.</a:t>
            </a:r>
            <a:r>
              <a:rPr lang="ru-RU" sz="2400">
                <a:solidFill>
                  <a:srgbClr val="295F7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corowina.ucoz.com</a:t>
            </a:r>
            <a:endParaRPr lang="ru-RU" sz="1200"/>
          </a:p>
        </p:txBody>
      </p:sp>
      <p:sp>
        <p:nvSpPr>
          <p:cNvPr id="2" name="Прямоугольник 1"/>
          <p:cNvSpPr/>
          <p:nvPr/>
        </p:nvSpPr>
        <p:spPr>
          <a:xfrm>
            <a:off x="1258888" y="404813"/>
            <a:ext cx="69135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295F7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Можно выделить наиболее полные определения «здорового образа жизни»: </a:t>
            </a:r>
            <a:endParaRPr lang="ru-RU" sz="2400">
              <a:solidFill>
                <a:srgbClr val="295F7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2090738"/>
            <a:ext cx="7777162" cy="1908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95F7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1. Здоровый образ жизни – это система взглядов, складывающаяся в процессе жизни под влиянием различных факторов на проблему здоровья как на конкретное выражение возможностей человека в достижении любой поставленной им цели;</a:t>
            </a:r>
            <a:r>
              <a:rPr lang="ru-RU" sz="2000">
                <a:solidFill>
                  <a:srgbClr val="295F7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 </a:t>
            </a:r>
            <a:br>
              <a:rPr lang="ru-RU" sz="2000">
                <a:solidFill>
                  <a:srgbClr val="295F7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8525" y="2205038"/>
            <a:ext cx="77755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95F7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2. Здоровый образ жизни – сложившийся у человека способ организации производственной, бытовой и культурной сторон жизнедеятельности, позволяющей в той или иной мере реализовать свой творческий потенциал;</a:t>
            </a:r>
            <a:r>
              <a:rPr lang="ru-RU">
                <a:latin typeface="Book Antiqua" pitchFamily="18" charset="0"/>
                <a:ea typeface="Calibri" pitchFamily="34" charset="0"/>
                <a:cs typeface="Calibri" pitchFamily="34" charset="0"/>
              </a:rPr>
              <a:t> </a:t>
            </a:r>
            <a:endParaRPr lang="ru-RU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4888" y="2205038"/>
            <a:ext cx="76327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95F71"/>
                </a:solidFill>
                <a:latin typeface="Century Gothic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ru-RU" sz="2000">
                <a:solidFill>
                  <a:srgbClr val="295F7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Здоровый образ жизни – социально и исторически определенное представление о здоровье, а так же и средствах и методах его интеграции в практическую жизнь</a:t>
            </a:r>
            <a:r>
              <a:rPr lang="ru-RU" sz="2000">
                <a:latin typeface="Book Antiqua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ru-RU" sz="2000">
                <a:latin typeface="Book Antiqua" pitchFamily="18" charset="0"/>
                <a:ea typeface="Calibri" pitchFamily="34" charset="0"/>
                <a:cs typeface="Calibri" pitchFamily="34" charset="0"/>
              </a:rPr>
            </a:br>
            <a:endParaRPr lang="ru-RU" sz="200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0763" y="1916113"/>
            <a:ext cx="7272337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95F71"/>
                </a:solidFill>
                <a:latin typeface="Book Antiqua" pitchFamily="18" charset="0"/>
                <a:cs typeface="Times New Roman" pitchFamily="18" charset="0"/>
              </a:rPr>
              <a:t>4. Здоровый образ жизни – типичные формы и способы повседневной жизнедеятельности человека, которые укрепляют и совершенствуют резервные возможности организма, обеспечивая тем самым успешное выполнение своих социальных и профессиональных функций независимо от пола, экономической и социально психологической ситуаций.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>
              <a:cs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25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p"/>
      <p:bldP spid="3" grpId="1" build="allAtOnce"/>
      <p:bldP spid="4" grpId="0" build="p"/>
      <p:bldP spid="4" grpId="1" build="allAtOnce"/>
      <p:bldP spid="5" grpId="0"/>
      <p:bldP spid="5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7"/>
            <a:ext cx="727280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Вашему вниманию предоставляется аналитическая справка по итогам  анкетирования родителей.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1717944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В рамках  педагогического совета на тему: Круглый стол «Комплексный подход к организации физкультурно - оздоровительной работы в ДОУ» родителям была предложена анкета «Отношение родителей к здоровью и здоровому  образу жизни своего ребенка», с целью определить уровень знаний о здоровом образе жизни и соблюдения его в семье, и  проанализировать работу детского сада и семьи по укреплению здоровья детей и снижению заболеваемости.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56084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В анкетировании приняли участие 47 родителей всех возрастных групп ДОУ (что составляет 78% из общего числа родителей).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216738"/>
            <a:ext cx="77048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Родителям воспитанников были предложены такие вопросы: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8828" y="404664"/>
            <a:ext cx="82456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1.	Болел ли Ваш ребенок в последние полгода?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Если болел, перечислите заболевания.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2.	Сколько дней болел Ваш ребенок?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3.	Что было причиной его болезни?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4.	У ребенка есть постоянный режим дня?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5.	Ежедневно ли Ваш ребенок выполняет утреннюю гимнастику?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6.	Ежедневно ли он чистит зубы?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4297" y="2931307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7.	Сколько времени ежедневно поводит ребенок на свежем воздухе?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8.	Употребляет ли фрукты, овощи? Сколько раз в  день?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9.	Уважает ли ребенок окружающих его людей и не спорит по пустякам?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10.	Регулярно с ним проводите закаливание?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11.	Всегда ли одеваете его по погоде?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12.	Занимается ли ребенок в спортивной секции, танцами или другими видами двигательной активности не менее 1 часа в день (помимо занятий физкультурой в д/с)?</a:t>
            </a:r>
          </a:p>
          <a:p>
            <a:pPr marL="457200" indent="-457200">
              <a:buAutoNum type="arabicPeriod" startAt="13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ребенка есть книги 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здоровье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здоровом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образе жизни?</a:t>
            </a:r>
          </a:p>
        </p:txBody>
      </p:sp>
    </p:spTree>
    <p:extLst>
      <p:ext uri="{BB962C8B-B14F-4D97-AF65-F5344CB8AC3E}">
        <p14:creationId xmlns:p14="http://schemas.microsoft.com/office/powerpoint/2010/main" val="84519389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745736"/>
            <a:ext cx="7056784" cy="133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5775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Ответы на них в процентном соотношении в виде диаграмм вы можете увидеть на следующих слайдах.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7045051"/>
      </p:ext>
    </p:extLst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79553695"/>
              </p:ext>
            </p:extLst>
          </p:nvPr>
        </p:nvGraphicFramePr>
        <p:xfrm>
          <a:off x="467544" y="476672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747</Words>
  <Application>Microsoft Office PowerPoint</Application>
  <PresentationFormat>Экран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</cp:lastModifiedBy>
  <cp:revision>25</cp:revision>
  <dcterms:created xsi:type="dcterms:W3CDTF">2012-08-25T10:00:02Z</dcterms:created>
  <dcterms:modified xsi:type="dcterms:W3CDTF">2014-12-01T12:38:11Z</dcterms:modified>
</cp:coreProperties>
</file>